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0080625" cy="7559675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416" y="-72"/>
      </p:cViewPr>
      <p:guideLst>
        <p:guide orient="horz" pos="2381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039F1271-9867-4109-BB9A-06895396D6D3}" type="slidenum">
              <a:t>‹#›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Noto Sans CJK SC Regular" pitchFamily="2"/>
              <a:cs typeface="Free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solidFill>
            <a:srgbClr val="FFFBCC"/>
          </a:solidFill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FA8B0C2C-19C1-4871-8DF0-64917CAB1FE4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6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49041EC-1272-4944-936E-A4DDEA839844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930741E-A44A-4AB4-AEF8-AE7444411361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2A276B4-C9A6-4360-9E50-414EF258F5F1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B495EB5-32F9-4E39-8EF5-15FDEDF4731C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D8CCDDF-57F2-4CF6-853C-09E5B15F45A0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6461FB5-0003-4B13-983D-194D8E696E9C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26FC0B-5350-4DEB-9198-509316033842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3FF3ECB-9C75-4E4E-A804-E40907A772CB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0B5F2E2-076C-4361-851B-42F26911A260}" type="slidenum">
              <a:t>‹#›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EB7FA7F-862B-499C-8114-29C57AEC1990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B1805B-786E-4931-9326-D165239FCCCE}" type="slidenum"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1800"/>
          </a:xfrm>
          <a:prstGeom prst="rect">
            <a:avLst/>
          </a:prstGeom>
          <a:solidFill>
            <a:srgbClr val="FFFBCC"/>
          </a:solidFill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en-US"/>
              <a:t>Click to edit the title text format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176868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None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defPPr>
            <a:lvl1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1pPr>
            <a:lvl2pPr marL="864000" marR="0" lvl="1" indent="-324000">
              <a:spcBef>
                <a:spcPts val="1511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373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2pPr>
            <a:lvl3pPr marL="1295999" marR="0" lvl="2" indent="-288000">
              <a:spcBef>
                <a:spcPts val="1134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3pPr>
            <a:lvl4pPr marL="1728000" marR="0" lvl="3" indent="-216000">
              <a:spcBef>
                <a:spcPts val="754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4pPr>
            <a:lvl5pPr marL="2160000" marR="0" lvl="4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5pPr>
            <a:lvl6pPr marL="2592000" marR="0" lvl="5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6pPr>
            <a:lvl7pPr marL="3024000" marR="0" lvl="6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7pPr>
            <a:lvl8pPr marL="3456000" marR="0" lvl="7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8pPr>
            <a:lvl9pPr marL="3887999" marR="0" lvl="8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9pPr>
          </a:lstStyle>
          <a:p>
            <a:pPr lvl="0"/>
            <a:r>
              <a:rPr lang="en-US"/>
              <a:t>Click to edit the outline text format</a:t>
            </a:r>
          </a:p>
          <a:p>
            <a:pPr lvl="1"/>
            <a:r>
              <a:rPr lang="en-US"/>
              <a:t>Second Outline Level</a:t>
            </a:r>
          </a:p>
          <a:p>
            <a:pPr lvl="2"/>
            <a:r>
              <a:rPr lang="en-US"/>
              <a:t>Third Outline Level</a:t>
            </a:r>
          </a:p>
          <a:p>
            <a:pPr lvl="3"/>
            <a:r>
              <a:rPr lang="en-US"/>
              <a:t>Fourth Outline Level</a:t>
            </a:r>
          </a:p>
          <a:p>
            <a:pPr lvl="4"/>
            <a:r>
              <a:rPr lang="en-US"/>
              <a:t>Fifth Outline Level</a:t>
            </a:r>
          </a:p>
          <a:p>
            <a:pPr lvl="5"/>
            <a:r>
              <a:rPr lang="en-US"/>
              <a:t>Sixth Outline Level</a:t>
            </a:r>
          </a:p>
          <a:p>
            <a:pPr lvl="6"/>
            <a:r>
              <a:rPr lang="en-US"/>
              <a:t>Seventh Outline 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6886800"/>
            <a:ext cx="2348280" cy="52091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6800"/>
            <a:ext cx="3195000" cy="52091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ct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6800"/>
            <a:ext cx="2348280" cy="52091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566FEAD0-1E5C-4560-BD3A-C31B7ED5DFD1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lvl="0" algn="ctr" hangingPunct="0">
        <a:buNone/>
        <a:tabLst/>
        <a:defRPr lang="en-US" sz="50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erif" pitchFamily="18"/>
          <a:ea typeface="Noto Sans CJK SC Regular" pitchFamily="2"/>
          <a:cs typeface="FreeSans" pitchFamily="2"/>
        </a:defRPr>
      </a:lvl1pPr>
    </p:titleStyle>
    <p:bodyStyle>
      <a:lvl1pPr lvl="0" hangingPunct="0">
        <a:buSzPct val="45000"/>
        <a:buFont typeface="OpenSymbol"/>
        <a:buChar char=""/>
        <a:tabLst/>
        <a:defRPr lang="en-US"/>
      </a:lvl1pPr>
      <a:lvl2pPr lvl="1" hangingPunct="0">
        <a:buSzPct val="75000"/>
        <a:buFont typeface="OpenSymbol"/>
        <a:buChar char=""/>
        <a:tabLst/>
        <a:defRPr lang="en-US"/>
      </a:lvl2pPr>
      <a:lvl3pPr lvl="2" hangingPunct="0">
        <a:buSzPct val="45000"/>
        <a:buFont typeface="OpenSymbol"/>
        <a:buChar char=""/>
        <a:tabLst/>
        <a:defRPr lang="en-US"/>
      </a:lvl3pPr>
      <a:lvl4pPr lvl="3" hangingPunct="0">
        <a:buSzPct val="75000"/>
        <a:buFont typeface="OpenSymbol"/>
        <a:buChar char=""/>
        <a:tabLst/>
        <a:defRPr lang="en-US"/>
      </a:lvl4pPr>
      <a:lvl5pPr lvl="4" hangingPunct="0">
        <a:buSzPct val="45000"/>
        <a:buFont typeface="OpenSymbol"/>
        <a:buChar char=""/>
        <a:tabLst/>
        <a:defRPr lang="en-US"/>
      </a:lvl5pPr>
      <a:lvl6pPr lvl="5" hangingPunct="0">
        <a:buSzPct val="45000"/>
        <a:buFont typeface="OpenSymbol"/>
        <a:buChar char=""/>
        <a:tabLst/>
        <a:defRPr lang="en-US"/>
      </a:lvl6pPr>
      <a:lvl7pPr lvl="6" hangingPunct="0">
        <a:buSzPct val="45000"/>
        <a:buFont typeface="OpenSymbol"/>
        <a:buChar char=""/>
        <a:tabLst/>
        <a:defRPr lang="en-US"/>
      </a:lvl7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rrrWZXbMuUw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03999" y="415800"/>
            <a:ext cx="9071640" cy="2112840"/>
          </a:xfrm>
        </p:spPr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/>
              <a:t>Fundamental Programming Structure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/>
        <p:txBody>
          <a:bodyPr anchor="ctr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0" indent="0" algn="ctr">
              <a:buNone/>
            </a:pPr>
            <a:r>
              <a:rPr lang="en-US" sz="3200"/>
              <a:t>Rajasekaran. S</a:t>
            </a:r>
          </a:p>
          <a:p>
            <a:pPr marL="0" lvl="0" indent="0" algn="ctr">
              <a:buNone/>
            </a:pPr>
            <a:r>
              <a:rPr lang="en-US" sz="3200"/>
              <a:t>Assistant Professor</a:t>
            </a:r>
          </a:p>
          <a:p>
            <a:pPr marL="0" lvl="0" indent="0" algn="ctr">
              <a:buNone/>
            </a:pPr>
            <a:r>
              <a:rPr lang="en-US" sz="3200"/>
              <a:t>Dept of IT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Done</a:t>
            </a:r>
          </a:p>
        </p:txBody>
      </p:sp>
      <p:pic>
        <p:nvPicPr>
          <p:cNvPr id="3" name="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  <p:sp>
        <p:nvSpPr>
          <p:cNvPr id="4" name="Title 3"/>
          <p:cNvSpPr txBox="1">
            <a:spLocks noGrp="1"/>
          </p:cNvSpPr>
          <p:nvPr>
            <p:ph type="title" idx="4294967295"/>
          </p:nvPr>
        </p:nvSpPr>
        <p:spPr>
          <a:xfrm>
            <a:off x="2016719" y="6529680"/>
            <a:ext cx="6119640" cy="670320"/>
          </a:xfrm>
          <a:solidFill>
            <a:srgbClr val="FFFFFF"/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sz="3000" b="1">
                <a:latin typeface="Abyssinica SIL" pitchFamily="18"/>
              </a:rPr>
              <a:t>java Main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Live Demo</a:t>
            </a:r>
          </a:p>
        </p:txBody>
      </p:sp>
      <p:sp>
        <p:nvSpPr>
          <p:cNvPr id="3" name="Title 2"/>
          <p:cNvSpPr txBox="1">
            <a:spLocks noGrp="1"/>
          </p:cNvSpPr>
          <p:nvPr>
            <p:ph type="title" idx="4294967295"/>
          </p:nvPr>
        </p:nvSpPr>
        <p:spPr>
          <a:xfrm>
            <a:off x="2088360" y="2951999"/>
            <a:ext cx="6119640" cy="670320"/>
          </a:xfrm>
          <a:solidFill>
            <a:srgbClr val="FFFFFF"/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sz="3000" b="1">
                <a:latin typeface="Abyssinica SIL" pitchFamily="18"/>
                <a:hlinkClick r:id="rId3"/>
              </a:rPr>
              <a:t>https://youtu.be/rrrWZXbMuUw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Java Comments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None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defPPr>
            <a:lvl1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1pPr>
            <a:lvl2pPr marL="864000" marR="0" lvl="1" indent="-324000">
              <a:spcBef>
                <a:spcPts val="1511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373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2pPr>
            <a:lvl3pPr marL="1295999" marR="0" lvl="2" indent="-288000">
              <a:spcBef>
                <a:spcPts val="1134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3pPr>
            <a:lvl4pPr marL="1728000" marR="0" lvl="3" indent="-216000">
              <a:spcBef>
                <a:spcPts val="754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4pPr>
            <a:lvl5pPr marL="2160000" marR="0" lvl="4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5pPr>
            <a:lvl6pPr marL="2592000" marR="0" lvl="5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6pPr>
            <a:lvl7pPr marL="3024000" marR="0" lvl="6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7pPr>
            <a:lvl8pPr marL="3456000" marR="0" lvl="7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8pPr>
            <a:lvl9pPr marL="3887999" marR="0" lvl="8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9pPr>
          </a:lstStyle>
          <a:p>
            <a:pPr algn="l"/>
            <a:r>
              <a:rPr lang="en-US" dirty="0"/>
              <a:t>It is a programmer-readable explanation or annotation in the source code of a computer program.</a:t>
            </a:r>
          </a:p>
          <a:p>
            <a:pPr algn="l"/>
            <a:r>
              <a:rPr lang="en-US" dirty="0"/>
              <a:t>It help’s to understand the source code.</a:t>
            </a:r>
          </a:p>
          <a:p>
            <a:pPr algn="l"/>
            <a:r>
              <a:rPr lang="en-US" dirty="0"/>
              <a:t>It is ignored by compilers and interpreters.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How to Comment in Java?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498240" y="1949040"/>
            <a:ext cx="9071640" cy="4384440"/>
          </a:xfrm>
        </p:spPr>
        <p:txBody>
          <a:bodyPr/>
          <a:lstStyle>
            <a:def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None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defPPr>
            <a:lvl1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1pPr>
            <a:lvl2pPr marL="864000" marR="0" lvl="1" indent="-324000">
              <a:spcBef>
                <a:spcPts val="1511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373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2pPr>
            <a:lvl3pPr marL="1295999" marR="0" lvl="2" indent="-288000">
              <a:spcBef>
                <a:spcPts val="1134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3pPr>
            <a:lvl4pPr marL="1728000" marR="0" lvl="3" indent="-216000">
              <a:spcBef>
                <a:spcPts val="754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4pPr>
            <a:lvl5pPr marL="2160000" marR="0" lvl="4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5pPr>
            <a:lvl6pPr marL="2592000" marR="0" lvl="5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6pPr>
            <a:lvl7pPr marL="3024000" marR="0" lvl="6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7pPr>
            <a:lvl8pPr marL="3456000" marR="0" lvl="7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8pPr>
            <a:lvl9pPr marL="3887999" marR="0" lvl="8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r>
              <a:rPr lang="en-US" sz="3000" b="1">
                <a:solidFill>
                  <a:srgbClr val="CE181E"/>
                </a:solidFill>
                <a:latin typeface="FreeMono" pitchFamily="49"/>
              </a:rPr>
              <a:t>import</a:t>
            </a:r>
            <a:r>
              <a:rPr lang="en-US" sz="3000" b="1">
                <a:latin typeface="FreeMono" pitchFamily="49"/>
              </a:rPr>
              <a:t> java.io.*;</a:t>
            </a:r>
          </a:p>
          <a:p>
            <a:pPr lvl="0">
              <a:buNone/>
            </a:pPr>
            <a:r>
              <a:rPr lang="en-US" sz="3000" b="1">
                <a:solidFill>
                  <a:srgbClr val="CE181E"/>
                </a:solidFill>
                <a:latin typeface="FreeMono" pitchFamily="49"/>
              </a:rPr>
              <a:t>public class</a:t>
            </a:r>
            <a:r>
              <a:rPr lang="en-US" sz="3000" b="1">
                <a:latin typeface="FreeMono" pitchFamily="49"/>
              </a:rPr>
              <a:t> Main {</a:t>
            </a:r>
          </a:p>
          <a:p>
            <a:pPr lvl="0">
              <a:buNone/>
            </a:pPr>
            <a:r>
              <a:rPr lang="en-US" sz="3000" b="1">
                <a:solidFill>
                  <a:srgbClr val="CE181E"/>
                </a:solidFill>
                <a:latin typeface="FreeMono" pitchFamily="49"/>
              </a:rPr>
              <a:t>public</a:t>
            </a:r>
            <a:r>
              <a:rPr lang="en-US" sz="3000" b="1">
                <a:latin typeface="FreeMono" pitchFamily="49"/>
              </a:rPr>
              <a:t> </a:t>
            </a:r>
            <a:r>
              <a:rPr lang="en-US" sz="3000" b="1">
                <a:solidFill>
                  <a:srgbClr val="8F187C"/>
                </a:solidFill>
                <a:latin typeface="FreeMono" pitchFamily="49"/>
              </a:rPr>
              <a:t>static</a:t>
            </a:r>
            <a:r>
              <a:rPr lang="en-US" sz="3000" b="1">
                <a:latin typeface="FreeMono" pitchFamily="49"/>
              </a:rPr>
              <a:t> </a:t>
            </a:r>
            <a:r>
              <a:rPr lang="en-US" sz="3000" b="1">
                <a:solidFill>
                  <a:srgbClr val="407927"/>
                </a:solidFill>
                <a:latin typeface="FreeMono" pitchFamily="49"/>
              </a:rPr>
              <a:t>void</a:t>
            </a:r>
            <a:r>
              <a:rPr lang="en-US" sz="3000" b="1">
                <a:latin typeface="FreeMono" pitchFamily="49"/>
              </a:rPr>
              <a:t> main(String[] args){</a:t>
            </a:r>
          </a:p>
          <a:p>
            <a:pPr lvl="0">
              <a:buNone/>
            </a:pPr>
            <a:endParaRPr lang="en-US" sz="3000" b="1">
              <a:solidFill>
                <a:srgbClr val="CE181E"/>
              </a:solidFill>
              <a:latin typeface="FreeMono" pitchFamily="49"/>
            </a:endParaRPr>
          </a:p>
          <a:p>
            <a:pPr lvl="0">
              <a:buNone/>
            </a:pPr>
            <a:r>
              <a:rPr lang="en-US" sz="3000" b="1">
                <a:solidFill>
                  <a:srgbClr val="CE181E"/>
                </a:solidFill>
                <a:latin typeface="FreeMono" pitchFamily="49"/>
              </a:rPr>
              <a:t>System</a:t>
            </a:r>
            <a:r>
              <a:rPr lang="en-US" sz="3000" b="1">
                <a:latin typeface="FreeMono" pitchFamily="49"/>
              </a:rPr>
              <a:t>.out.println(“Hello World”)}</a:t>
            </a:r>
          </a:p>
          <a:p>
            <a:pPr lvl="0">
              <a:buNone/>
            </a:pPr>
            <a:r>
              <a:rPr lang="en-US" sz="3000" b="1">
                <a:latin typeface="FreeMono" pitchFamily="49"/>
              </a:rPr>
              <a:t>}</a:t>
            </a:r>
          </a:p>
        </p:txBody>
      </p:sp>
      <p:sp>
        <p:nvSpPr>
          <p:cNvPr id="4" name="Freeform 3"/>
          <p:cNvSpPr/>
          <p:nvPr/>
        </p:nvSpPr>
        <p:spPr>
          <a:xfrm>
            <a:off x="7632000" y="5148000"/>
            <a:ext cx="2304000" cy="648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DAA2"/>
          </a:solidFill>
          <a:ln w="0">
            <a:solidFill>
              <a:srgbClr val="3465A4"/>
            </a:solidFill>
            <a:prstDash val="solid"/>
          </a:ln>
        </p:spPr>
        <p:txBody>
          <a:bodyPr wrap="none" lIns="90000" tIns="45000" rIns="90000" bIns="45000" anchor="ctr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>
                <a:ln>
                  <a:noFill/>
                </a:ln>
                <a:latin typeface="Liberation Serif" pitchFamily="18"/>
                <a:ea typeface="Noto Sans CJK SC Regular" pitchFamily="2"/>
                <a:cs typeface="FreeSans" pitchFamily="2"/>
              </a:rPr>
              <a:t>Single Line Comment</a:t>
            </a:r>
          </a:p>
        </p:txBody>
      </p:sp>
      <p:sp>
        <p:nvSpPr>
          <p:cNvPr id="5" name="Freeform 4"/>
          <p:cNvSpPr/>
          <p:nvPr/>
        </p:nvSpPr>
        <p:spPr>
          <a:xfrm>
            <a:off x="498240" y="3708000"/>
            <a:ext cx="6557760" cy="648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>
            <a:noFill/>
            <a:prstDash val="solid"/>
          </a:ln>
        </p:spPr>
        <p:txBody>
          <a:bodyPr wrap="none" lIns="90000" tIns="45000" rIns="90000" bIns="45000" anchor="ctr" anchorCtr="0" compatLnSpc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1" i="0" u="none" strike="noStrike" kern="1200" cap="none">
                <a:ln>
                  <a:noFill/>
                </a:ln>
                <a:solidFill>
                  <a:srgbClr val="CE181E"/>
                </a:solidFill>
                <a:latin typeface="FreeMono" pitchFamily="49"/>
                <a:ea typeface="Noto Sans CJK SC Regular" pitchFamily="2"/>
                <a:cs typeface="FreeSans" pitchFamily="2"/>
              </a:rPr>
              <a:t>//This will print hello world in console</a:t>
            </a:r>
            <a:r>
              <a:rPr lang="en-US" sz="3000" b="1" i="0" u="none" strike="noStrike" kern="1200" cap="none">
                <a:ln>
                  <a:noFill/>
                </a:ln>
                <a:latin typeface="FreeMono" pitchFamily="49"/>
                <a:ea typeface="Noto Sans CJK SC Regular" pitchFamily="2"/>
                <a:cs typeface="FreeSans" pitchFamily="2"/>
              </a:rPr>
              <a:t>;</a:t>
            </a:r>
          </a:p>
        </p:txBody>
      </p:sp>
      <p:cxnSp>
        <p:nvCxnSpPr>
          <p:cNvPr id="6" name="Curved Connector 5"/>
          <p:cNvCxnSpPr>
            <a:stCxn id="4" idx="0"/>
            <a:endCxn id="5" idx="1"/>
          </p:cNvCxnSpPr>
          <p:nvPr/>
        </p:nvCxnSpPr>
        <p:spPr>
          <a:xfrm rot="16200000" flipV="1">
            <a:off x="7362000" y="3726000"/>
            <a:ext cx="1116000" cy="1728000"/>
          </a:xfrm>
          <a:prstGeom prst="curvedConnector2">
            <a:avLst/>
          </a:prstGeom>
          <a:noFill/>
          <a:ln w="0">
            <a:solidFill>
              <a:srgbClr val="000000"/>
            </a:solidFill>
            <a:prstDash val="solid"/>
            <a:tailEnd type="arrow"/>
          </a:ln>
        </p:spPr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First Java Program</a:t>
            </a:r>
            <a:br>
              <a:rPr lang="en-US"/>
            </a:br>
            <a:r>
              <a:rPr lang="en-US" sz="2200" b="1" i="1"/>
              <a:t>Say Hello to World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984680"/>
            <a:ext cx="9071640" cy="4384440"/>
          </a:xfrm>
        </p:spPr>
        <p:txBody>
          <a:bodyPr/>
          <a:lstStyle>
            <a:def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None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defPPr>
            <a:lvl1pPr marL="432000" marR="0" lvl="0" indent="-324000">
              <a:spcBef>
                <a:spcPts val="1888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42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1pPr>
            <a:lvl2pPr marL="864000" marR="0" lvl="1" indent="-324000">
              <a:spcBef>
                <a:spcPts val="1511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373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2pPr>
            <a:lvl3pPr marL="1295999" marR="0" lvl="2" indent="-288000">
              <a:spcBef>
                <a:spcPts val="1134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3pPr>
            <a:lvl4pPr marL="1728000" marR="0" lvl="3" indent="-216000">
              <a:spcBef>
                <a:spcPts val="754"/>
              </a:spcBef>
              <a:spcAft>
                <a:spcPts val="0"/>
              </a:spcAft>
              <a:buSzPct val="7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4pPr>
            <a:lvl5pPr marL="2160000" marR="0" lvl="4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5pPr>
            <a:lvl6pPr marL="2592000" marR="0" lvl="5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6pPr>
            <a:lvl7pPr marL="3024000" marR="0" lvl="6" indent="-216000">
              <a:spcBef>
                <a:spcPts val="377"/>
              </a:spcBef>
              <a:spcAft>
                <a:spcPts val="0"/>
              </a:spcAft>
              <a:buSzPct val="45000"/>
              <a:buFont typeface="OpenSymbol"/>
              <a:buChar char="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7pPr>
            <a:lvl8pPr marL="3456000" marR="0" lvl="7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8pPr>
            <a:lvl9pPr marL="3887999" marR="0" lvl="8" indent="-216000">
              <a:spcBef>
                <a:spcPts val="37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6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Noto Sans CJK SC Regular" pitchFamily="2"/>
                <a:cs typeface="FreeSans" pitchFamily="2"/>
              </a:defRPr>
            </a:lvl9pPr>
          </a:lstStyle>
          <a:p>
            <a:pPr lvl="0">
              <a:buNone/>
            </a:pPr>
            <a:r>
              <a:rPr lang="en-US" sz="3000" b="1" dirty="0">
                <a:solidFill>
                  <a:srgbClr val="CE181E"/>
                </a:solidFill>
                <a:latin typeface="Consolas" pitchFamily="49" charset="0"/>
              </a:rPr>
              <a:t>import</a:t>
            </a:r>
            <a:r>
              <a:rPr lang="en-US" sz="3000" b="1" dirty="0">
                <a:latin typeface="Consolas" pitchFamily="49" charset="0"/>
              </a:rPr>
              <a:t> java.io.*;</a:t>
            </a:r>
          </a:p>
          <a:p>
            <a:pPr lvl="0">
              <a:buNone/>
            </a:pPr>
            <a:r>
              <a:rPr lang="en-US" sz="3000" b="1" dirty="0">
                <a:solidFill>
                  <a:srgbClr val="CE181E"/>
                </a:solidFill>
                <a:latin typeface="Consolas" pitchFamily="49" charset="0"/>
              </a:rPr>
              <a:t>public class</a:t>
            </a:r>
            <a:r>
              <a:rPr lang="en-US" sz="3000" b="1" dirty="0">
                <a:latin typeface="Consolas" pitchFamily="49" charset="0"/>
              </a:rPr>
              <a:t> Main {</a:t>
            </a:r>
          </a:p>
          <a:p>
            <a:pPr lvl="0">
              <a:buNone/>
            </a:pPr>
            <a:r>
              <a:rPr lang="en-US" sz="3000" b="1" dirty="0">
                <a:solidFill>
                  <a:srgbClr val="CE181E"/>
                </a:solidFill>
                <a:latin typeface="Consolas" pitchFamily="49" charset="0"/>
              </a:rPr>
              <a:t>public</a:t>
            </a:r>
            <a:r>
              <a:rPr lang="en-US" sz="3000" b="1" dirty="0">
                <a:latin typeface="Consolas" pitchFamily="49" charset="0"/>
              </a:rPr>
              <a:t> </a:t>
            </a:r>
            <a:r>
              <a:rPr lang="en-US" sz="3000" b="1" dirty="0">
                <a:solidFill>
                  <a:srgbClr val="8F187C"/>
                </a:solidFill>
                <a:latin typeface="Consolas" pitchFamily="49" charset="0"/>
              </a:rPr>
              <a:t>static</a:t>
            </a:r>
            <a:r>
              <a:rPr lang="en-US" sz="3000" b="1" dirty="0">
                <a:latin typeface="Consolas" pitchFamily="49" charset="0"/>
              </a:rPr>
              <a:t> </a:t>
            </a:r>
            <a:r>
              <a:rPr lang="en-US" sz="3000" b="1" dirty="0">
                <a:solidFill>
                  <a:srgbClr val="407927"/>
                </a:solidFill>
                <a:latin typeface="Consolas" pitchFamily="49" charset="0"/>
              </a:rPr>
              <a:t>void</a:t>
            </a:r>
            <a:r>
              <a:rPr lang="en-US" sz="3000" b="1" dirty="0">
                <a:latin typeface="Consolas" pitchFamily="49" charset="0"/>
              </a:rPr>
              <a:t> main(String[] </a:t>
            </a:r>
            <a:r>
              <a:rPr lang="en-US" sz="3000" b="1" dirty="0" err="1">
                <a:latin typeface="Consolas" pitchFamily="49" charset="0"/>
              </a:rPr>
              <a:t>args</a:t>
            </a:r>
            <a:r>
              <a:rPr lang="en-US" sz="3000" b="1" dirty="0">
                <a:latin typeface="Consolas" pitchFamily="49" charset="0"/>
              </a:rPr>
              <a:t>){</a:t>
            </a:r>
          </a:p>
          <a:p>
            <a:pPr lvl="0">
              <a:buNone/>
            </a:pPr>
            <a:r>
              <a:rPr lang="en-US" sz="3000" b="1" dirty="0" err="1">
                <a:solidFill>
                  <a:srgbClr val="CE181E"/>
                </a:solidFill>
                <a:latin typeface="Consolas" pitchFamily="49" charset="0"/>
              </a:rPr>
              <a:t>System</a:t>
            </a:r>
            <a:r>
              <a:rPr lang="en-US" sz="3000" b="1" dirty="0" err="1">
                <a:latin typeface="Consolas" pitchFamily="49" charset="0"/>
              </a:rPr>
              <a:t>.out.println</a:t>
            </a:r>
            <a:r>
              <a:rPr lang="en-US" sz="3000" b="1" dirty="0">
                <a:latin typeface="Consolas" pitchFamily="49" charset="0"/>
              </a:rPr>
              <a:t>(“Hello World”);</a:t>
            </a:r>
          </a:p>
          <a:p>
            <a:pPr lvl="0">
              <a:buNone/>
            </a:pPr>
            <a:r>
              <a:rPr lang="en-US" sz="3000" b="1" dirty="0">
                <a:latin typeface="Consolas" pitchFamily="49" charset="0"/>
              </a:rPr>
              <a:t>}</a:t>
            </a:r>
          </a:p>
          <a:p>
            <a:pPr lvl="0">
              <a:buNone/>
            </a:pPr>
            <a:r>
              <a:rPr lang="en-US" sz="3000" b="1" dirty="0">
                <a:latin typeface="Consolas" pitchFamily="49" charset="0"/>
              </a:rPr>
              <a:t>}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Checking for Java and Javac</a:t>
            </a:r>
          </a:p>
        </p:txBody>
      </p:sp>
      <p:pic>
        <p:nvPicPr>
          <p:cNvPr id="3" name="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Creating Folders for My Program</a:t>
            </a:r>
          </a:p>
        </p:txBody>
      </p:sp>
      <p:pic>
        <p:nvPicPr>
          <p:cNvPr id="3" name="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08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Saving File as Main.java</a:t>
            </a:r>
          </a:p>
        </p:txBody>
      </p:sp>
      <p:pic>
        <p:nvPicPr>
          <p:cNvPr id="3" name="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  <p:sp>
        <p:nvSpPr>
          <p:cNvPr id="4" name="Title 3"/>
          <p:cNvSpPr txBox="1">
            <a:spLocks noGrp="1"/>
          </p:cNvSpPr>
          <p:nvPr>
            <p:ph type="title" idx="4294967295"/>
          </p:nvPr>
        </p:nvSpPr>
        <p:spPr>
          <a:xfrm>
            <a:off x="1944360" y="6506280"/>
            <a:ext cx="6119640" cy="762120"/>
          </a:xfrm>
          <a:solidFill>
            <a:srgbClr val="FFFFFF"/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l">
              <a:buNone/>
            </a:pPr>
            <a:r>
              <a:rPr lang="en-US" sz="3000" b="1" dirty="0" smtClean="0">
                <a:solidFill>
                  <a:srgbClr val="FF0000"/>
                </a:solidFill>
                <a:latin typeface="Abyssinica SIL" pitchFamily="18"/>
              </a:rPr>
              <a:t>Rule 1:</a:t>
            </a:r>
            <a:r>
              <a:rPr lang="en-US" sz="3000" b="1" dirty="0" smtClean="0">
                <a:latin typeface="Abyssinica SIL" pitchFamily="18"/>
              </a:rPr>
              <a:t> File name must resemble class name. </a:t>
            </a:r>
            <a:endParaRPr lang="en-US" sz="3000" b="1" dirty="0">
              <a:latin typeface="Abyssinica SIL" pitchFamily="1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Creating Your First Program</a:t>
            </a:r>
          </a:p>
        </p:txBody>
      </p:sp>
      <p:pic>
        <p:nvPicPr>
          <p:cNvPr id="3" name="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Navigate to Your Program Folder</a:t>
            </a:r>
          </a:p>
        </p:txBody>
      </p:sp>
      <p:pic>
        <p:nvPicPr>
          <p:cNvPr id="3" name="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Compiling Main.java</a:t>
            </a:r>
          </a:p>
        </p:txBody>
      </p:sp>
      <p:pic>
        <p:nvPicPr>
          <p:cNvPr id="3" name="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  <p:sp>
        <p:nvSpPr>
          <p:cNvPr id="4" name="Title 3"/>
          <p:cNvSpPr txBox="1">
            <a:spLocks noGrp="1"/>
          </p:cNvSpPr>
          <p:nvPr>
            <p:ph type="title" idx="4294967295"/>
          </p:nvPr>
        </p:nvSpPr>
        <p:spPr>
          <a:xfrm>
            <a:off x="2016360" y="6529680"/>
            <a:ext cx="6119640" cy="670320"/>
          </a:xfrm>
          <a:solidFill>
            <a:srgbClr val="FFFFFF"/>
          </a:solidFill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sz="3000" b="1">
                <a:latin typeface="Abyssinica SIL" pitchFamily="18"/>
              </a:rPr>
              <a:t>javac Main.java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/>
              <a:t>What is Main.class ?</a:t>
            </a:r>
          </a:p>
        </p:txBody>
      </p:sp>
      <p:pic>
        <p:nvPicPr>
          <p:cNvPr id="3" name=""/>
          <p:cNvPicPr>
            <a:picLocks noGrp="1" noChangeAspect="1"/>
          </p:cNvPicPr>
          <p:nvPr>
            <p:ph type="pic" idx="4294967295"/>
          </p:nvPr>
        </p:nvPicPr>
        <p:blipFill>
          <a:blip r:embed="rId3" cstate="print">
            <a:alphaModFix/>
            <a:lum/>
          </a:blip>
          <a:srcRect/>
          <a:stretch>
            <a:fillRect/>
          </a:stretch>
        </p:blipFill>
        <p:spPr>
          <a:xfrm>
            <a:off x="1140480" y="1768320"/>
            <a:ext cx="7798320" cy="4384440"/>
          </a:xfr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156</Words>
  <Application>Microsoft Office PowerPoint</Application>
  <PresentationFormat>On-screen Show (4:3)</PresentationFormat>
  <Paragraphs>37</Paragraphs>
  <Slides>13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Default</vt:lpstr>
      <vt:lpstr>Fundamental Programming Structure</vt:lpstr>
      <vt:lpstr>First Java Program Say Hello to World</vt:lpstr>
      <vt:lpstr>Checking for Java and Javac</vt:lpstr>
      <vt:lpstr>Creating Folders for My Program</vt:lpstr>
      <vt:lpstr>Saving File as Main.java</vt:lpstr>
      <vt:lpstr>Creating Your First Program</vt:lpstr>
      <vt:lpstr>Navigate to Your Program Folder</vt:lpstr>
      <vt:lpstr>Compiling Main.java</vt:lpstr>
      <vt:lpstr>What is Main.class ?</vt:lpstr>
      <vt:lpstr>Done</vt:lpstr>
      <vt:lpstr>Live Demo</vt:lpstr>
      <vt:lpstr>Java Comments</vt:lpstr>
      <vt:lpstr>How to Comment in Java?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Fundamental Programming Structure</dc:title>
  <dc:creator>Raja</dc:creator>
  <cp:lastModifiedBy>Raja</cp:lastModifiedBy>
  <cp:revision>103</cp:revision>
  <dcterms:created xsi:type="dcterms:W3CDTF">2018-06-20T08:53:19Z</dcterms:created>
  <dcterms:modified xsi:type="dcterms:W3CDTF">2018-07-08T17:27:33Z</dcterms:modified>
</cp:coreProperties>
</file>

<file path=docProps/thumbnail.jpeg>
</file>